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7" r:id="rId7"/>
    <p:sldId id="264" r:id="rId8"/>
    <p:sldId id="265" r:id="rId9"/>
    <p:sldId id="269" r:id="rId10"/>
    <p:sldId id="259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9" autoAdjust="0"/>
  </p:normalViewPr>
  <p:slideViewPr>
    <p:cSldViewPr>
      <p:cViewPr varScale="1">
        <p:scale>
          <a:sx n="71" d="100"/>
          <a:sy n="71" d="100"/>
        </p:scale>
        <p:origin x="-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asha-vselennaya.ru/?p=47" TargetMode="External"/><Relationship Id="rId2" Type="http://schemas.openxmlformats.org/officeDocument/2006/relationships/hyperlink" Target="http://ru.wikipedia.org/wiki/%D0%91%D0%BE%D0%BB%D1%8C%D1%88%D0%BE%D0%B9_%D0%B2%D0%B7%D1%80%D1%8B%D0%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rIBLBw-nbk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IBLBw-nbk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chemeClr val="bg1"/>
                </a:solidFill>
              </a:rPr>
              <a:t>Urknall</a:t>
            </a:r>
            <a:endParaRPr lang="de-DE" sz="60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467544" y="613137"/>
            <a:ext cx="561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Большой взрыв</a:t>
            </a:r>
            <a:endParaRPr lang="de-DE" sz="6000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55576" y="59492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Надя Вагнер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400" dirty="0" smtClean="0">
                <a:hlinkClick r:id="rId2"/>
              </a:rPr>
              <a:t>http://ru.wikipedia.org/wiki/%D0%91%D0%BE%D0%BB%D1%8C%D1%88%D0%BE%D0%B9_%D0%B2%D0%B7%D1%80%D1%8B%D0%</a:t>
            </a:r>
            <a:endParaRPr lang="ru-RU" sz="1400" dirty="0" smtClean="0"/>
          </a:p>
          <a:p>
            <a:r>
              <a:rPr lang="de-DE" sz="1400" dirty="0" smtClean="0">
                <a:hlinkClick r:id="rId3"/>
              </a:rPr>
              <a:t>http://nasha-vselennaya.ru/?p=47</a:t>
            </a:r>
            <a:endParaRPr lang="de-DE" sz="1400" dirty="0" smtClean="0"/>
          </a:p>
          <a:p>
            <a:r>
              <a:rPr lang="de-DE" sz="1400" dirty="0" smtClean="0">
                <a:hlinkClick r:id="rId4"/>
              </a:rPr>
              <a:t>http://www.youtube.com/watch?v=rIBLBw-nbkM</a:t>
            </a:r>
            <a:endParaRPr lang="de-DE" sz="1400" dirty="0" smtClean="0"/>
          </a:p>
          <a:p>
            <a:r>
              <a:rPr lang="de-DE" sz="1400" dirty="0" smtClean="0"/>
              <a:t>Journal, </a:t>
            </a:r>
            <a:r>
              <a:rPr lang="de-DE" sz="1400" dirty="0" err="1" smtClean="0"/>
              <a:t>GEOWissen</a:t>
            </a:r>
            <a:r>
              <a:rPr lang="de-DE" sz="1400" dirty="0" smtClean="0"/>
              <a:t>, Ausgabe 29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5"/>
            <a:ext cx="8147248" cy="252028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Большой взрыв</a:t>
            </a:r>
            <a:r>
              <a:rPr lang="ru-RU" sz="2400" dirty="0" smtClean="0"/>
              <a:t> — космологическая теория начала расширения Вселенной, до этого Вселенная находилась в сингулярном состоянии.</a:t>
            </a:r>
          </a:p>
          <a:p>
            <a:endParaRPr lang="ru-RU" sz="2800" dirty="0" smtClean="0"/>
          </a:p>
          <a:p>
            <a:endParaRPr lang="de-DE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3031"/>
            <a:ext cx="5832648" cy="417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5868144" y="5469031"/>
            <a:ext cx="309634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Большой взрыв  </a:t>
            </a:r>
            <a:r>
              <a:rPr lang="de-DE" dirty="0" smtClean="0"/>
              <a:t>-   Urknall</a:t>
            </a:r>
          </a:p>
          <a:p>
            <a:r>
              <a:rPr lang="ru-RU" dirty="0" smtClean="0"/>
              <a:t>Вселенная</a:t>
            </a:r>
            <a:r>
              <a:rPr lang="de-DE" dirty="0" smtClean="0"/>
              <a:t>   -  Weltall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Современное </a:t>
            </a:r>
            <a:r>
              <a:rPr lang="ru-RU" sz="4000" b="1" dirty="0" smtClean="0"/>
              <a:t>представление </a:t>
            </a:r>
            <a:r>
              <a:rPr lang="ru-RU" sz="4000" b="1" dirty="0" smtClean="0"/>
              <a:t>теории Большого взрыва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55576" y="1628800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de-DE" sz="2400" dirty="0" smtClean="0"/>
          </a:p>
          <a:p>
            <a:pPr algn="just">
              <a:buFontTx/>
              <a:buChar char="-"/>
            </a:pP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91264" cy="31683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5100" dirty="0" smtClean="0"/>
          </a:p>
          <a:p>
            <a:r>
              <a:rPr lang="ru-RU" sz="4400" dirty="0" smtClean="0"/>
              <a:t>Вселенная возникла 13,7 ± 0,13 млрд лет назад из </a:t>
            </a:r>
            <a:r>
              <a:rPr lang="de-DE" sz="4400" dirty="0" smtClean="0"/>
              <a:t> </a:t>
            </a:r>
            <a:r>
              <a:rPr lang="ru-RU" sz="4400" dirty="0" smtClean="0"/>
              <a:t>изотропной среды с</a:t>
            </a:r>
            <a:r>
              <a:rPr lang="de-DE" sz="4400" dirty="0" smtClean="0"/>
              <a:t> </a:t>
            </a:r>
            <a:r>
              <a:rPr lang="ru-RU" sz="4400" dirty="0" smtClean="0"/>
              <a:t>необычайно высокой плотностью энергии, температурой и давлением</a:t>
            </a:r>
            <a:r>
              <a:rPr lang="de-DE" sz="4400" dirty="0" smtClean="0"/>
              <a:t> (</a:t>
            </a:r>
            <a:r>
              <a:rPr lang="ru-RU" sz="4400" dirty="0" smtClean="0"/>
              <a:t>температура примерно 10</a:t>
            </a:r>
            <a:r>
              <a:rPr lang="ru-RU" sz="4400" baseline="30000" dirty="0" smtClean="0"/>
              <a:t>32</a:t>
            </a:r>
            <a:r>
              <a:rPr lang="ru-RU" sz="4400" dirty="0" smtClean="0"/>
              <a:t> К </a:t>
            </a:r>
            <a:r>
              <a:rPr lang="de-DE" sz="4400" dirty="0" smtClean="0"/>
              <a:t>)</a:t>
            </a:r>
            <a:r>
              <a:rPr lang="ru-RU" sz="4400" dirty="0" smtClean="0"/>
              <a:t>.</a:t>
            </a:r>
            <a:r>
              <a:rPr lang="de-DE" sz="4400" dirty="0" smtClean="0"/>
              <a:t> </a:t>
            </a:r>
          </a:p>
          <a:p>
            <a:endParaRPr lang="de-DE" sz="4400" dirty="0" smtClean="0"/>
          </a:p>
          <a:p>
            <a:r>
              <a:rPr lang="de-DE" sz="4400" dirty="0" smtClean="0"/>
              <a:t>  </a:t>
            </a:r>
            <a:r>
              <a:rPr lang="ru-RU" sz="4400" dirty="0" smtClean="0"/>
              <a:t>С тех пор она непрерывно расширяется и охлаждается.</a:t>
            </a:r>
            <a:endParaRPr lang="de-DE" sz="44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851920" y="5949280"/>
            <a:ext cx="496855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Взаимодействие</a:t>
            </a:r>
            <a:r>
              <a:rPr lang="de-DE" dirty="0" smtClean="0"/>
              <a:t>  -   die Wechselwirkung</a:t>
            </a:r>
            <a:endParaRPr lang="ru-RU" dirty="0" smtClean="0"/>
          </a:p>
          <a:p>
            <a:pPr algn="ctr"/>
            <a:r>
              <a:rPr lang="ru-RU" dirty="0" smtClean="0"/>
              <a:t>кварк-глюонная плазма   </a:t>
            </a:r>
            <a:r>
              <a:rPr lang="de-DE" dirty="0" smtClean="0"/>
              <a:t>-   Quark – </a:t>
            </a:r>
            <a:r>
              <a:rPr lang="de-DE" dirty="0" err="1" smtClean="0"/>
              <a:t>Gluon</a:t>
            </a:r>
            <a:r>
              <a:rPr lang="de-DE" dirty="0" smtClean="0"/>
              <a:t> Plasma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76673"/>
            <a:ext cx="8291264" cy="5328591"/>
          </a:xfrm>
        </p:spPr>
        <p:txBody>
          <a:bodyPr>
            <a:normAutofit fontScale="85000" lnSpcReduction="10000"/>
          </a:bodyPr>
          <a:lstStyle/>
          <a:p>
            <a:r>
              <a:rPr lang="ru-RU" sz="2800" i="1" u="sng" dirty="0" smtClean="0"/>
              <a:t>Планковское время</a:t>
            </a:r>
            <a:r>
              <a:rPr lang="de-DE" sz="2800" i="1" u="sng" dirty="0" smtClean="0"/>
              <a:t> (Planck-Ära)</a:t>
            </a:r>
            <a:r>
              <a:rPr lang="ru-RU" sz="2800" dirty="0" smtClean="0"/>
              <a:t> — 10</a:t>
            </a:r>
            <a:r>
              <a:rPr lang="ru-RU" sz="2800" baseline="30000" dirty="0" smtClean="0"/>
              <a:t>−43</a:t>
            </a:r>
            <a:r>
              <a:rPr lang="ru-RU" sz="2800" dirty="0" smtClean="0"/>
              <a:t> секунд после Большого взрыва во Вселенной была необычайно высокая температура.</a:t>
            </a:r>
          </a:p>
          <a:p>
            <a:endParaRPr lang="ru-RU" sz="2800" dirty="0" smtClean="0"/>
          </a:p>
          <a:p>
            <a:r>
              <a:rPr lang="ru-RU" sz="2800" i="1" u="sng" dirty="0" smtClean="0"/>
              <a:t>Время гравитации</a:t>
            </a:r>
            <a:r>
              <a:rPr lang="de-DE" sz="2800" i="1" u="sng" dirty="0" smtClean="0"/>
              <a:t> (Ära der Schwerkraft) </a:t>
            </a:r>
            <a:r>
              <a:rPr lang="ru-RU" sz="2800" dirty="0" smtClean="0"/>
              <a:t>— 10</a:t>
            </a:r>
            <a:r>
              <a:rPr lang="ru-RU" sz="2800" baseline="30000" dirty="0" smtClean="0"/>
              <a:t>−3</a:t>
            </a:r>
            <a:r>
              <a:rPr lang="de-DE" sz="2800" baseline="30000" dirty="0" smtClean="0"/>
              <a:t>8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секунд </a:t>
            </a:r>
            <a:r>
              <a:rPr lang="de-DE" sz="2800" dirty="0" smtClean="0"/>
              <a:t> </a:t>
            </a:r>
            <a:r>
              <a:rPr lang="ru-RU" sz="2800" dirty="0" smtClean="0"/>
              <a:t>после наступления </a:t>
            </a:r>
            <a:r>
              <a:rPr lang="ru-RU" sz="2800" i="1" dirty="0" smtClean="0"/>
              <a:t>Планковской эпохи, </a:t>
            </a:r>
            <a:r>
              <a:rPr lang="ru-RU" sz="2800" dirty="0" smtClean="0"/>
              <a:t>дальнейшего падения температуры и расширения Вселенной гравитационное взаимодействие отделилось от остальных фундаментальных взаимодействий.</a:t>
            </a:r>
          </a:p>
          <a:p>
            <a:endParaRPr lang="ru-RU" sz="2800" dirty="0" smtClean="0"/>
          </a:p>
          <a:p>
            <a:r>
              <a:rPr lang="ru-RU" sz="2800" i="1" u="sng" dirty="0" smtClean="0"/>
              <a:t>Космическая инфляция</a:t>
            </a:r>
            <a:r>
              <a:rPr lang="de-DE" sz="2800" i="1" u="sng" dirty="0" smtClean="0"/>
              <a:t> (Inflationsphase)</a:t>
            </a:r>
            <a:r>
              <a:rPr lang="ru-RU" sz="2800" i="1" u="sng" dirty="0" smtClean="0"/>
              <a:t> </a:t>
            </a:r>
            <a:r>
              <a:rPr lang="ru-RU" sz="2800" dirty="0" smtClean="0"/>
              <a:t>— 10</a:t>
            </a:r>
            <a:r>
              <a:rPr lang="ru-RU" sz="2800" baseline="30000" dirty="0" smtClean="0"/>
              <a:t>−36</a:t>
            </a:r>
            <a:r>
              <a:rPr lang="ru-RU" sz="2800" dirty="0" smtClean="0"/>
              <a:t> секунд после наступления </a:t>
            </a:r>
            <a:r>
              <a:rPr lang="ru-RU" sz="2800" i="1" dirty="0" smtClean="0"/>
              <a:t>Планковской эпохи </a:t>
            </a:r>
            <a:r>
              <a:rPr lang="ru-RU" sz="2800" dirty="0" smtClean="0"/>
              <a:t>фазовый переход вызвал экспоненциальное расширение Вселенной</a:t>
            </a:r>
            <a:r>
              <a:rPr lang="de-DE" sz="2800" dirty="0" smtClean="0"/>
              <a:t>. </a:t>
            </a:r>
            <a:r>
              <a:rPr lang="ru-RU" sz="2800" dirty="0" smtClean="0"/>
              <a:t>После окончания этого периода строительный материал Вселенной представлял собой кварк-глюонную плазму</a:t>
            </a:r>
            <a:r>
              <a:rPr lang="de-DE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83568" y="332657"/>
            <a:ext cx="784887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de-DE" sz="23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300" dirty="0" smtClean="0"/>
              <a:t> </a:t>
            </a:r>
            <a:r>
              <a:rPr lang="ru-RU" sz="2300" i="1" u="sng" dirty="0" smtClean="0"/>
              <a:t>Бариогенезис</a:t>
            </a:r>
            <a:r>
              <a:rPr lang="de-DE" sz="2300" i="1" u="sng" dirty="0" smtClean="0"/>
              <a:t> (Ära des „Teilchenzoos“)</a:t>
            </a:r>
            <a:r>
              <a:rPr lang="en-US" sz="2300" dirty="0" smtClean="0"/>
              <a:t> </a:t>
            </a:r>
            <a:r>
              <a:rPr lang="ru-RU" sz="2300" dirty="0" smtClean="0"/>
              <a:t>— 10</a:t>
            </a:r>
            <a:r>
              <a:rPr lang="ru-RU" sz="2300" baseline="30000" dirty="0" smtClean="0"/>
              <a:t>−10</a:t>
            </a:r>
            <a:r>
              <a:rPr lang="ru-RU" sz="2300" dirty="0" smtClean="0"/>
              <a:t> </a:t>
            </a:r>
            <a:r>
              <a:rPr lang="ru-RU" sz="2400" dirty="0" smtClean="0"/>
              <a:t>секунд после Большого взрыва </a:t>
            </a:r>
            <a:r>
              <a:rPr lang="ru-RU" sz="2300" dirty="0" smtClean="0"/>
              <a:t>температура на много упала и на этом этапе кварки и глюоны объединились в барионы (протоны и нейтроны). При этом одновременно происходило асимметричное образование материи и антиматерии.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3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ru-RU" sz="2400" i="1" u="sng" dirty="0" smtClean="0"/>
              <a:t>Время </a:t>
            </a:r>
            <a:r>
              <a:rPr lang="ru-RU" sz="2400" i="1" u="sng" dirty="0" smtClean="0"/>
              <a:t>образования </a:t>
            </a:r>
            <a:r>
              <a:rPr lang="ru-RU" sz="2400" i="1" u="sng" dirty="0" smtClean="0"/>
              <a:t>физических сил</a:t>
            </a:r>
            <a:r>
              <a:rPr lang="de-DE" sz="2400" i="1" u="sng" dirty="0" smtClean="0"/>
              <a:t> (Ära der Kräfte)</a:t>
            </a:r>
            <a:r>
              <a:rPr lang="ru-RU" sz="2400" i="1" u="sng" dirty="0" smtClean="0"/>
              <a:t> </a:t>
            </a:r>
            <a:r>
              <a:rPr lang="ru-RU" sz="2400" dirty="0" smtClean="0"/>
              <a:t>—</a:t>
            </a:r>
            <a:r>
              <a:rPr lang="de-DE" sz="2400" dirty="0" smtClean="0"/>
              <a:t> </a:t>
            </a:r>
            <a:r>
              <a:rPr lang="ru-RU" sz="2400" dirty="0" smtClean="0"/>
              <a:t>10</a:t>
            </a:r>
            <a:r>
              <a:rPr lang="ru-RU" sz="2400" baseline="30000" dirty="0" smtClean="0"/>
              <a:t>−5</a:t>
            </a:r>
            <a:r>
              <a:rPr lang="ru-RU" sz="2400" dirty="0" smtClean="0"/>
              <a:t> секунд после Большого взрыва образовались физические силы как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магнетизм</a:t>
            </a:r>
            <a:r>
              <a:rPr lang="ru-RU" sz="2400" dirty="0" smtClean="0"/>
              <a:t>.</a:t>
            </a:r>
            <a:endParaRPr lang="de-DE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de-DE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ru-RU" sz="2400" i="1" u="sng" dirty="0" smtClean="0"/>
              <a:t>Эпоха нуклеосинтеза</a:t>
            </a:r>
            <a:r>
              <a:rPr lang="de-DE" sz="2400" i="1" u="sng" dirty="0" smtClean="0"/>
              <a:t> (Phase der Kernbausteine) </a:t>
            </a:r>
            <a:r>
              <a:rPr lang="ru-RU" sz="2400" dirty="0" smtClean="0"/>
              <a:t>— 10</a:t>
            </a:r>
            <a:r>
              <a:rPr lang="ru-RU" sz="2400" baseline="30000" dirty="0" smtClean="0"/>
              <a:t>−</a:t>
            </a:r>
            <a:r>
              <a:rPr lang="de-DE" sz="2400" baseline="30000" dirty="0" smtClean="0"/>
              <a:t>4</a:t>
            </a:r>
            <a:r>
              <a:rPr lang="ru-RU" sz="2400" dirty="0" smtClean="0"/>
              <a:t> секунд после Большого взрыва протоны, </a:t>
            </a:r>
            <a:r>
              <a:rPr lang="ru-RU" sz="2400" dirty="0" smtClean="0"/>
              <a:t>объединясь </a:t>
            </a:r>
            <a:r>
              <a:rPr lang="ru-RU" sz="2400" dirty="0" smtClean="0"/>
              <a:t>с нейтронами, образовали ядра дейтерия, гелия-4 и ещё нескольких лёгких изотопов</a:t>
            </a:r>
            <a:r>
              <a:rPr lang="de-DE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de-DE" sz="2400" dirty="0" smtClean="0"/>
          </a:p>
          <a:p>
            <a:pPr>
              <a:buFont typeface="Arial" pitchFamily="34" charset="0"/>
              <a:buChar char="•"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11560" y="54868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de-DE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ru-RU" sz="2400" i="1" u="sng" dirty="0" smtClean="0">
                <a:latin typeface="Calibri" pitchFamily="34" charset="0"/>
                <a:cs typeface="Calibri" pitchFamily="34" charset="0"/>
              </a:rPr>
              <a:t>Время уничтожения</a:t>
            </a:r>
            <a:r>
              <a:rPr lang="de-DE" sz="2400" i="1" u="sng" dirty="0" smtClean="0">
                <a:latin typeface="Calibri" pitchFamily="34" charset="0"/>
                <a:cs typeface="Calibri" pitchFamily="34" charset="0"/>
              </a:rPr>
              <a:t> (Ära der Vernichtung)</a:t>
            </a:r>
            <a:r>
              <a:rPr lang="ru-RU" sz="2400" i="1" u="sng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2 секунды   после Большого взрыва Вселенная достигла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диаметра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около 300 биллионов километров и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температуры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до биллиона К. Нейтроны и антинейтроны, материя и антиматерия сталкиваются и уничтожают друг друга.</a:t>
            </a:r>
          </a:p>
          <a:p>
            <a:endParaRPr lang="de-DE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de-DE" sz="2400" i="1" u="sng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ru-RU" sz="2400" i="1" u="sng" dirty="0" smtClean="0">
                <a:latin typeface="Calibri" pitchFamily="34" charset="0"/>
                <a:cs typeface="Calibri" pitchFamily="34" charset="0"/>
              </a:rPr>
              <a:t>тадия охлаждения</a:t>
            </a:r>
            <a:r>
              <a:rPr lang="de-DE" sz="2400" i="1" u="sng" dirty="0" smtClean="0">
                <a:latin typeface="Calibri" pitchFamily="34" charset="0"/>
                <a:cs typeface="Calibri" pitchFamily="34" charset="0"/>
              </a:rPr>
              <a:t> (Phase der Abkühlung):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5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м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ин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после Большого взрыва Вселенная охлаждается, эта стадия длится 380000 лет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de-DE" sz="2400" i="1" u="sng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39552" y="332656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Время атомов</a:t>
            </a:r>
            <a:r>
              <a:rPr lang="de-DE" sz="2400" i="1" u="sng" dirty="0" smtClean="0"/>
              <a:t> (Ära der Atome)</a:t>
            </a:r>
            <a:r>
              <a:rPr lang="ru-RU" sz="2400" i="1" u="sng" dirty="0" smtClean="0"/>
              <a:t> </a:t>
            </a:r>
            <a:r>
              <a:rPr lang="ru-RU" sz="2400" dirty="0" smtClean="0"/>
              <a:t>— 380000 лет после Большого взрыва температура снизилась настолько, что стало возможным существование атомов</a:t>
            </a:r>
            <a:r>
              <a:rPr lang="de-DE" sz="2400" dirty="0" smtClean="0"/>
              <a:t>.</a:t>
            </a:r>
            <a:r>
              <a:rPr lang="ru-RU" sz="2400" dirty="0" smtClean="0"/>
              <a:t> После  этой эры материя стала прозрачной для излучения, которое свободно распространяясь в пространстве, дошло до нас</a:t>
            </a:r>
            <a:r>
              <a:rPr lang="de-DE" sz="2400" dirty="0" smtClean="0"/>
              <a:t>.</a:t>
            </a:r>
            <a:r>
              <a:rPr lang="ru-RU" sz="2400" dirty="0" smtClean="0"/>
              <a:t> 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ru-RU" sz="2400" i="1" u="sng" dirty="0" smtClean="0"/>
              <a:t>Время тьмы </a:t>
            </a:r>
            <a:r>
              <a:rPr lang="de-DE" sz="2400" i="1" u="sng" dirty="0" smtClean="0"/>
              <a:t>(Ära der Finsternis)</a:t>
            </a:r>
            <a:r>
              <a:rPr lang="ru-RU" sz="2400" dirty="0" smtClean="0"/>
              <a:t>— 14 Мио лет</a:t>
            </a:r>
            <a:r>
              <a:rPr lang="de-DE" sz="2400" dirty="0" smtClean="0"/>
              <a:t> </a:t>
            </a:r>
            <a:r>
              <a:rPr lang="ru-RU" sz="2400" dirty="0" smtClean="0"/>
              <a:t>после Большого взрыва</a:t>
            </a:r>
            <a:r>
              <a:rPr lang="de-DE" sz="2400" dirty="0" smtClean="0"/>
              <a:t> </a:t>
            </a:r>
            <a:r>
              <a:rPr lang="ru-RU" sz="2400" dirty="0" smtClean="0"/>
              <a:t>везде становится темно</a:t>
            </a:r>
            <a:r>
              <a:rPr lang="de-DE" sz="2400" dirty="0" smtClean="0"/>
              <a:t>.</a:t>
            </a:r>
          </a:p>
          <a:p>
            <a:endParaRPr lang="de-DE" sz="2400" dirty="0" smtClean="0"/>
          </a:p>
          <a:p>
            <a:r>
              <a:rPr lang="ru-RU" sz="2400" i="1" u="sng" dirty="0" smtClean="0"/>
              <a:t>Первые звёзды</a:t>
            </a:r>
            <a:r>
              <a:rPr lang="de-DE" sz="2400" i="1" u="sng" dirty="0" smtClean="0"/>
              <a:t> (Die ersten Sterne)</a:t>
            </a:r>
            <a:r>
              <a:rPr lang="ru-RU" sz="2400" i="1" u="sng" dirty="0" smtClean="0"/>
              <a:t> </a:t>
            </a:r>
            <a:r>
              <a:rPr lang="ru-RU" sz="2400" dirty="0" smtClean="0"/>
              <a:t>—  100 Мио лет после Большого взрыва</a:t>
            </a:r>
            <a:r>
              <a:rPr lang="de-DE" sz="2400" dirty="0" smtClean="0"/>
              <a:t> </a:t>
            </a:r>
            <a:r>
              <a:rPr lang="ru-RU" sz="2400" dirty="0" smtClean="0"/>
              <a:t>появляются первые звёзды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3" name="Rechteck 2"/>
          <p:cNvSpPr/>
          <p:nvPr/>
        </p:nvSpPr>
        <p:spPr>
          <a:xfrm>
            <a:off x="5724128" y="5949280"/>
            <a:ext cx="309634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водород</a:t>
            </a:r>
            <a:r>
              <a:rPr lang="de-DE" dirty="0" smtClean="0"/>
              <a:t> -   Wasserstoff</a:t>
            </a:r>
            <a:endParaRPr lang="ru-RU" dirty="0" smtClean="0"/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Материя во Вселенной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2400" i="1" u="sng" dirty="0" smtClean="0"/>
              <a:t>Вещество и антивещество</a:t>
            </a:r>
            <a:r>
              <a:rPr lang="de-DE" sz="2400" i="1" u="sng" dirty="0" smtClean="0"/>
              <a:t>:</a:t>
            </a:r>
          </a:p>
          <a:p>
            <a:pPr>
              <a:buNone/>
            </a:pPr>
            <a:r>
              <a:rPr lang="ru-RU" sz="2400" dirty="0" smtClean="0"/>
              <a:t>	Вся наша вселенная состоит из вещества</a:t>
            </a:r>
            <a:r>
              <a:rPr lang="de-DE" sz="2400" dirty="0" smtClean="0"/>
              <a:t> </a:t>
            </a:r>
            <a:r>
              <a:rPr lang="ru-RU" sz="2400" dirty="0" smtClean="0"/>
              <a:t>и антивещества</a:t>
            </a:r>
            <a:r>
              <a:rPr lang="de-DE" sz="2400" dirty="0" smtClean="0"/>
              <a:t>,</a:t>
            </a:r>
            <a:r>
              <a:rPr lang="ru-RU" sz="2400" dirty="0" smtClean="0"/>
              <a:t> из материи и антиматерии. </a:t>
            </a:r>
          </a:p>
          <a:p>
            <a:endParaRPr lang="ru-RU" sz="2400" dirty="0" smtClean="0"/>
          </a:p>
          <a:p>
            <a:r>
              <a:rPr lang="ru-RU" sz="2400" i="1" u="sng" dirty="0" smtClean="0"/>
              <a:t> Тёмная энергия</a:t>
            </a:r>
            <a:endParaRPr lang="de-DE" sz="2400" i="1" u="sng" dirty="0" smtClean="0"/>
          </a:p>
          <a:p>
            <a:pPr lvl="1">
              <a:buNone/>
            </a:pPr>
            <a:r>
              <a:rPr lang="ru-RU" sz="2400" dirty="0" smtClean="0"/>
              <a:t>Это форма энергии имеет антигравитационные свойства</a:t>
            </a:r>
            <a:endParaRPr lang="de-DE" sz="2400" dirty="0" smtClean="0"/>
          </a:p>
          <a:p>
            <a:pPr lvl="1">
              <a:buNone/>
            </a:pPr>
            <a:r>
              <a:rPr lang="ru-RU" sz="2400" dirty="0" smtClean="0"/>
              <a:t>и</a:t>
            </a:r>
            <a:r>
              <a:rPr lang="de-DE" sz="2400" dirty="0" smtClean="0"/>
              <a:t> </a:t>
            </a:r>
            <a:r>
              <a:rPr lang="ru-RU" sz="2400" dirty="0" smtClean="0"/>
              <a:t>влияет на расширение Вселенной.</a:t>
            </a:r>
          </a:p>
          <a:p>
            <a:endParaRPr lang="de-DE" sz="2400" dirty="0" smtClean="0"/>
          </a:p>
          <a:p>
            <a:r>
              <a:rPr lang="ru-RU" sz="2400" i="1" u="sng" dirty="0" smtClean="0"/>
              <a:t>Тёмная материя </a:t>
            </a:r>
            <a:endParaRPr lang="de-DE" sz="2400" i="1" u="sng" dirty="0" smtClean="0"/>
          </a:p>
          <a:p>
            <a:pPr>
              <a:buNone/>
            </a:pPr>
            <a:r>
              <a:rPr lang="ru-RU" sz="2400" dirty="0" smtClean="0"/>
              <a:t>	Тёмная энергия и тёмная</a:t>
            </a:r>
            <a:r>
              <a:rPr lang="de-DE" sz="2400" dirty="0" smtClean="0"/>
              <a:t> </a:t>
            </a:r>
            <a:r>
              <a:rPr lang="ru-RU" sz="2400" dirty="0" smtClean="0"/>
              <a:t>материя составляют значительную часть скрытой массы</a:t>
            </a:r>
            <a:r>
              <a:rPr lang="de-DE" sz="2400" dirty="0" smtClean="0"/>
              <a:t> (90%)</a:t>
            </a:r>
            <a:r>
              <a:rPr lang="ru-RU" sz="2400" dirty="0" smtClean="0"/>
              <a:t>.</a:t>
            </a:r>
          </a:p>
          <a:p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hlinkClick r:id="rId2"/>
              </a:rPr>
              <a:t>http://www.youtube.com/watch?v=rIBLBw-nbkM</a:t>
            </a:r>
            <a:endParaRPr lang="de-DE" sz="2000" dirty="0" smtClean="0"/>
          </a:p>
          <a:p>
            <a:pPr algn="ctr">
              <a:buNone/>
            </a:pPr>
            <a:endParaRPr lang="de-DE" sz="2000" dirty="0" smtClean="0"/>
          </a:p>
          <a:p>
            <a:pPr algn="ctr">
              <a:buNone/>
            </a:pPr>
            <a:endParaRPr lang="de-DE" sz="2400" dirty="0" smtClean="0"/>
          </a:p>
          <a:p>
            <a:pPr algn="ctr">
              <a:buNone/>
            </a:pPr>
            <a:r>
              <a:rPr lang="ru-RU" sz="2400" dirty="0" smtClean="0"/>
              <a:t>Если мы 9/10 нашей Вселенной не </a:t>
            </a:r>
            <a:r>
              <a:rPr lang="ru-RU" sz="2400" dirty="0" smtClean="0"/>
              <a:t>видим</a:t>
            </a:r>
            <a:r>
              <a:rPr lang="ru-RU" sz="2400" dirty="0" smtClean="0"/>
              <a:t>, то </a:t>
            </a:r>
            <a:r>
              <a:rPr lang="ru-RU" sz="2400" dirty="0" smtClean="0"/>
              <a:t>наше </a:t>
            </a:r>
            <a:r>
              <a:rPr lang="ru-RU" sz="2400" dirty="0" smtClean="0"/>
              <a:t>понятие о ней не </a:t>
            </a:r>
            <a:r>
              <a:rPr lang="ru-RU" sz="2400" dirty="0" smtClean="0"/>
              <a:t>правильно</a:t>
            </a:r>
            <a:r>
              <a:rPr lang="de-DE" sz="2400" dirty="0" smtClean="0"/>
              <a:t>!</a:t>
            </a:r>
          </a:p>
          <a:p>
            <a:pPr algn="ctr">
              <a:buNone/>
            </a:pPr>
            <a:endParaRPr lang="de-DE" sz="2400" dirty="0" smtClean="0"/>
          </a:p>
          <a:p>
            <a:pPr algn="ctr">
              <a:buNone/>
            </a:pPr>
            <a:endParaRPr lang="de-DE" sz="2400" dirty="0" smtClean="0"/>
          </a:p>
          <a:p>
            <a:pPr algn="ctr">
              <a:buNone/>
            </a:pPr>
            <a:endParaRPr lang="de-DE" sz="2400" dirty="0" smtClean="0"/>
          </a:p>
          <a:p>
            <a:pPr algn="ctr">
              <a:buNone/>
            </a:pPr>
            <a:r>
              <a:rPr lang="ru-RU" sz="2400" dirty="0" smtClean="0"/>
              <a:t>А как Вы думаете, что может быть за скрытой материей?</a:t>
            </a:r>
          </a:p>
          <a:p>
            <a:pPr algn="ctr">
              <a:buNone/>
            </a:pPr>
            <a:r>
              <a:rPr lang="ru-RU" sz="2400" dirty="0" smtClean="0"/>
              <a:t>Как это открытие может быть связано с Богом?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Bildschirmpräsentation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Urknall</vt:lpstr>
      <vt:lpstr>Folie 2</vt:lpstr>
      <vt:lpstr>Современное представление теории Большого взрыва </vt:lpstr>
      <vt:lpstr>Folie 4</vt:lpstr>
      <vt:lpstr>Folie 5</vt:lpstr>
      <vt:lpstr>Folie 6</vt:lpstr>
      <vt:lpstr>Folie 7</vt:lpstr>
      <vt:lpstr>Материя во Вселенной</vt:lpstr>
      <vt:lpstr>Folie 9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Urknall</dc:title>
  <dc:creator>Nadja</dc:creator>
  <cp:lastModifiedBy>uraum</cp:lastModifiedBy>
  <cp:revision>92</cp:revision>
  <dcterms:modified xsi:type="dcterms:W3CDTF">2012-02-16T14:54:56Z</dcterms:modified>
</cp:coreProperties>
</file>